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34" r:id="rId52"/>
    <p:sldId id="335" r:id="rId53"/>
    <p:sldId id="336" r:id="rId54"/>
    <p:sldId id="337" r:id="rId55"/>
    <p:sldId id="338"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12" autoAdjust="0"/>
    <p:restoredTop sz="84890" autoAdjust="0"/>
  </p:normalViewPr>
  <p:slideViewPr>
    <p:cSldViewPr snapToGrid="0" snapToObjects="1">
      <p:cViewPr>
        <p:scale>
          <a:sx n="95" d="100"/>
          <a:sy n="95" d="100"/>
        </p:scale>
        <p:origin x="1242"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2280493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245817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703337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47130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2423568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137585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otsoJharedtrollOx17/Module10_AppliedDataScienceCapstone/blob/main/02_HandsOnLab_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otsoJharedtrollOx17/Module10_AppliedDataScienceCapstone/blob/main/04_HandsOnLab_ED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otsoJharedtrollOx17/Module10_AppliedDataScienceCapstone/blob/main/03_HandsOnLab_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otsoJharedtrollOx17/Module10_AppliedDataScienceCapstone/blob/main/05_InteractiveVisu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otsoJharedtrollOx17/Module10_AppliedDataScienceCapstone/blob/main/06_HandsOnLab_InteractiveDashBoardScript.py.tx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otsoJharedtrollOx17/Module10_AppliedDataScienceCapstone/blob/main/07_HandsOnLab_M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otsoJharedtrollOx17/Module10_AppliedDataScienceCapstone/blob/main/00_Data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otsoJharedtrollOx17/Module10_AppliedDataScienceCapstone/blob/main/01_HandsOnLab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31769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Abraham Jhared Flores </a:t>
            </a:r>
            <a:r>
              <a:rPr lang="en-US" dirty="0" err="1">
                <a:solidFill>
                  <a:schemeClr val="bg2"/>
                </a:solidFill>
                <a:latin typeface="Abadi"/>
                <a:ea typeface="SF Pro" pitchFamily="2" charset="0"/>
                <a:cs typeface="SF Pro" pitchFamily="2" charset="0"/>
              </a:rPr>
              <a:t>Azcona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January 2nd, 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200" dirty="0">
                <a:solidFill>
                  <a:schemeClr val="accent3">
                    <a:lumMod val="25000"/>
                  </a:schemeClr>
                </a:solidFill>
                <a:latin typeface="Abadi" panose="020B0604020104020204" pitchFamily="34" charset="0"/>
              </a:rPr>
              <a:t>By using pandas (a Data Science Python library), we where able to clean up and inject missing values per common procedure</a:t>
            </a: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https://github.com/NotsoJharedtrollOx17/Module10_AppliedDataScienceCapstone/blob/main/02_HandsOnLab_DataWrangling.ipynb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2" descr="IBM Data Science Methodology [9] | Download Scientific Diagram">
            <a:extLst>
              <a:ext uri="{FF2B5EF4-FFF2-40B4-BE49-F238E27FC236}">
                <a16:creationId xmlns:a16="http://schemas.microsoft.com/office/drawing/2014/main" id="{167ECABE-5DB9-4012-B02D-BE1A4B50C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1729" y="2531498"/>
            <a:ext cx="4140315" cy="24927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Elipse 6">
            <a:extLst>
              <a:ext uri="{FF2B5EF4-FFF2-40B4-BE49-F238E27FC236}">
                <a16:creationId xmlns:a16="http://schemas.microsoft.com/office/drawing/2014/main" id="{1B523DEC-1A36-4489-84F2-3D2F96C0785B}"/>
              </a:ext>
            </a:extLst>
          </p:cNvPr>
          <p:cNvSpPr/>
          <p:nvPr/>
        </p:nvSpPr>
        <p:spPr>
          <a:xfrm>
            <a:off x="9141013" y="4618436"/>
            <a:ext cx="1310585" cy="5490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plotted scatter plots, bar charts &amp; histograms to get a glimpse into the payloads, launch sites &amp; successes to expect a sensible model behavior</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https://github.com/NotsoJharedtrollOx17/Module10_AppliedDataScienceCapstone/blob/main/04_HandsOnLab_EDAVisualization.ipynb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In brief, the main queries made where:</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a:rPr>
              <a:t>Data counts</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a:rPr>
              <a:t>Range of values per successes</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a:rPr>
              <a:t>Locations of successful launches</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a:rPr>
              <a:t>Payloads per booster &amp; location</a:t>
            </a:r>
          </a:p>
          <a:p>
            <a:pPr lvl="1">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a:rPr>
              <a:t>Etc.</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https://github.com/NotsoJharedtrollOx17/Module10_AppliedDataScienceCapstone/blob/main/03_HandsOnLab_EDASQL.ipynb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 the launch site markers, the labels of the sites, and the over counts as different regions in the map object</a:t>
            </a:r>
          </a:p>
          <a:p>
            <a:pPr>
              <a:lnSpc>
                <a:spcPct val="100000"/>
              </a:lnSpc>
              <a:spcBef>
                <a:spcPts val="1400"/>
              </a:spcBef>
            </a:pPr>
            <a:r>
              <a:rPr lang="en-US" sz="2200" dirty="0">
                <a:solidFill>
                  <a:schemeClr val="accent3">
                    <a:lumMod val="25000"/>
                  </a:schemeClr>
                </a:solidFill>
                <a:latin typeface="Abadi" panose="020B0604020104020204" pitchFamily="34" charset="0"/>
              </a:rPr>
              <a:t>It is imperative to understand </a:t>
            </a:r>
            <a:r>
              <a:rPr lang="en-US" sz="2200" i="1" dirty="0">
                <a:solidFill>
                  <a:schemeClr val="accent3">
                    <a:lumMod val="25000"/>
                  </a:schemeClr>
                </a:solidFill>
                <a:latin typeface="Abadi" panose="020B0604020104020204" pitchFamily="34" charset="0"/>
              </a:rPr>
              <a:t>where</a:t>
            </a:r>
            <a:r>
              <a:rPr lang="en-US" sz="2200" dirty="0">
                <a:solidFill>
                  <a:schemeClr val="accent3">
                    <a:lumMod val="25000"/>
                  </a:schemeClr>
                </a:solidFill>
                <a:latin typeface="Abadi" panose="020B0604020104020204" pitchFamily="34" charset="0"/>
              </a:rPr>
              <a:t> the launches have taken place to assess which areas of the world may prevail in extending the successes of the company</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https://github.com/NotsoJharedtrollOx17/Module10_AppliedDataScienceCapstone/blob/main/05_InteractiveVisual.ipynb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 a pie chart and a scatterplot of the overall successes within site, and the success/failure launch result within site</a:t>
            </a:r>
          </a:p>
          <a:p>
            <a:pPr>
              <a:lnSpc>
                <a:spcPct val="100000"/>
              </a:lnSpc>
              <a:spcBef>
                <a:spcPts val="1400"/>
              </a:spcBef>
            </a:pPr>
            <a:r>
              <a:rPr lang="en-US" sz="2200" dirty="0">
                <a:solidFill>
                  <a:schemeClr val="accent3">
                    <a:lumMod val="25000"/>
                  </a:schemeClr>
                </a:solidFill>
                <a:latin typeface="Abadi" panose="020B0604020104020204" pitchFamily="34" charset="0"/>
              </a:rPr>
              <a:t>It is necessary to display a brief glimpse of the successes per site, which can help executives to gain insight clearly</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https://github.com/NotsoJharedtrollOx17/Module10_AppliedDataScienceCapstone/blob/main/06_HandsOnLab_InteractiveDashBoardScript.py.txt</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28372"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Evaluated 4 models with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t>
            </a:r>
            <a:r>
              <a:rPr lang="en-US" sz="2200" i="1" dirty="0" err="1">
                <a:solidFill>
                  <a:schemeClr val="accent3">
                    <a:lumMod val="25000"/>
                  </a:schemeClr>
                </a:solidFill>
                <a:latin typeface="Abadi" panose="020B0604020104020204" pitchFamily="34" charset="0"/>
              </a:rPr>
              <a:t>i</a:t>
            </a:r>
            <a:r>
              <a:rPr lang="en-US" sz="2200" i="1" dirty="0">
                <a:solidFill>
                  <a:schemeClr val="accent3">
                    <a:lumMod val="25000"/>
                  </a:schemeClr>
                </a:solidFill>
                <a:latin typeface="Abadi" panose="020B0604020104020204" pitchFamily="34" charset="0"/>
              </a:rPr>
              <a:t>) </a:t>
            </a:r>
            <a:r>
              <a:rPr lang="en-US" sz="2200" i="1" dirty="0" err="1">
                <a:solidFill>
                  <a:schemeClr val="accent3">
                    <a:lumMod val="25000"/>
                  </a:schemeClr>
                </a:solidFill>
                <a:latin typeface="Abadi" panose="020B0604020104020204" pitchFamily="34" charset="0"/>
              </a:rPr>
              <a:t>LogisticRegression</a:t>
            </a:r>
            <a:r>
              <a:rPr lang="en-US" sz="2200" i="1" dirty="0">
                <a:solidFill>
                  <a:schemeClr val="accent3">
                    <a:lumMod val="25000"/>
                  </a:schemeClr>
                </a:solidFill>
                <a:latin typeface="Abadi" panose="020B0604020104020204" pitchFamily="34" charset="0"/>
              </a:rPr>
              <a:t>, ii) SVC, iii) </a:t>
            </a:r>
            <a:r>
              <a:rPr lang="en-US" sz="2200" i="1" dirty="0" err="1">
                <a:solidFill>
                  <a:schemeClr val="accent3">
                    <a:lumMod val="25000"/>
                  </a:schemeClr>
                </a:solidFill>
                <a:latin typeface="Abadi" panose="020B0604020104020204" pitchFamily="34" charset="0"/>
              </a:rPr>
              <a:t>DecisionTreeClassifier</a:t>
            </a:r>
            <a:r>
              <a:rPr lang="en-US" sz="2200" i="1" dirty="0">
                <a:solidFill>
                  <a:schemeClr val="accent3">
                    <a:lumMod val="25000"/>
                  </a:schemeClr>
                </a:solidFill>
                <a:latin typeface="Abadi" panose="020B0604020104020204" pitchFamily="34" charset="0"/>
              </a:rPr>
              <a:t> &amp; iv) </a:t>
            </a:r>
            <a:r>
              <a:rPr lang="en-US" sz="2200" i="1" dirty="0" err="1">
                <a:solidFill>
                  <a:schemeClr val="accent3">
                    <a:lumMod val="25000"/>
                  </a:schemeClr>
                </a:solidFill>
                <a:latin typeface="Abadi" panose="020B0604020104020204" pitchFamily="34" charset="0"/>
              </a:rPr>
              <a:t>KNeighborsClassifier</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r>
              <a:rPr lang="en-US" sz="2200" i="1" dirty="0">
                <a:solidFill>
                  <a:schemeClr val="accent3">
                    <a:lumMod val="25000"/>
                  </a:schemeClr>
                </a:solidFill>
                <a:latin typeface="Abadi" panose="020B0604020104020204" pitchFamily="34" charset="0"/>
              </a:rPr>
              <a:t>With the given data, we preprocess the dataset into train/test splits and then start training each of the variants with </a:t>
            </a:r>
            <a:r>
              <a:rPr lang="en-US" sz="2200" i="1" dirty="0" err="1">
                <a:solidFill>
                  <a:schemeClr val="accent3">
                    <a:lumMod val="25000"/>
                  </a:schemeClr>
                </a:solidFill>
                <a:latin typeface="Abadi" panose="020B0604020104020204" pitchFamily="34" charset="0"/>
              </a:rPr>
              <a:t>GridSearchCV</a:t>
            </a:r>
            <a:r>
              <a:rPr lang="en-US" sz="2200" i="1" dirty="0">
                <a:solidFill>
                  <a:schemeClr val="accent3">
                    <a:lumMod val="25000"/>
                  </a:schemeClr>
                </a:solidFill>
                <a:latin typeface="Abadi" panose="020B0604020104020204" pitchFamily="34" charset="0"/>
              </a:rPr>
              <a:t> to find the best model overall that estimates the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https://github.com/NotsoJharedtrollOx17/Module10_AppliedDataScienceCapstone/blob/main/07_HandsOnLab_ML.ipynb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2" descr="IBM Data Science Methodology [9] | Download Scientific Diagram">
            <a:extLst>
              <a:ext uri="{FF2B5EF4-FFF2-40B4-BE49-F238E27FC236}">
                <a16:creationId xmlns:a16="http://schemas.microsoft.com/office/drawing/2014/main" id="{FA8CA049-1E45-43AD-9BD7-C52C09A24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1729" y="2531498"/>
            <a:ext cx="4140315" cy="24927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Elipse 6">
            <a:extLst>
              <a:ext uri="{FF2B5EF4-FFF2-40B4-BE49-F238E27FC236}">
                <a16:creationId xmlns:a16="http://schemas.microsoft.com/office/drawing/2014/main" id="{BBA0FE9A-34BD-4E22-8833-D5D24BD50949}"/>
              </a:ext>
            </a:extLst>
          </p:cNvPr>
          <p:cNvSpPr/>
          <p:nvPr/>
        </p:nvSpPr>
        <p:spPr>
          <a:xfrm rot="2114140">
            <a:off x="6477183" y="3163387"/>
            <a:ext cx="2755206" cy="17783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5254875" cy="162166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20638" cy="3811588"/>
          </a:xfrm>
          <a:prstGeom prst="rect">
            <a:avLst/>
          </a:prstGeom>
        </p:spPr>
        <p:txBody>
          <a:bodyPr>
            <a:normAutofit/>
          </a:bodyPr>
          <a:lstStyle/>
          <a:p>
            <a:pPr>
              <a:lnSpc>
                <a:spcPct val="100000"/>
              </a:lnSpc>
              <a:spcBef>
                <a:spcPts val="1400"/>
              </a:spcBef>
            </a:pPr>
            <a:r>
              <a:rPr lang="en-US" sz="2200" b="1" i="1" dirty="0">
                <a:solidFill>
                  <a:schemeClr val="accent3">
                    <a:lumMod val="25000"/>
                  </a:schemeClr>
                </a:solidFill>
                <a:latin typeface="Abadi" panose="020B0604020104020204" pitchFamily="34" charset="0"/>
              </a:rPr>
              <a:t>CCADFS SLC 40</a:t>
            </a:r>
            <a:r>
              <a:rPr lang="en-US" sz="2200" i="1" dirty="0">
                <a:solidFill>
                  <a:schemeClr val="accent3">
                    <a:lumMod val="25000"/>
                  </a:schemeClr>
                </a:solidFill>
                <a:latin typeface="Abadi" panose="020B0604020104020204" pitchFamily="34" charset="0"/>
              </a:rPr>
              <a:t> has a greater number of </a:t>
            </a:r>
            <a:r>
              <a:rPr lang="en-US" sz="2200" i="1" dirty="0">
                <a:solidFill>
                  <a:schemeClr val="accent2"/>
                </a:solidFill>
                <a:latin typeface="Abadi" panose="020B0604020104020204" pitchFamily="34" charset="0"/>
              </a:rPr>
              <a:t>orange dots</a:t>
            </a:r>
            <a:r>
              <a:rPr lang="en-US" sz="2200" i="1" dirty="0">
                <a:solidFill>
                  <a:schemeClr val="accent3">
                    <a:lumMod val="25000"/>
                  </a:schemeClr>
                </a:solidFill>
                <a:latin typeface="Abadi" panose="020B0604020104020204" pitchFamily="34" charset="0"/>
              </a:rPr>
              <a:t>, indicating a </a:t>
            </a:r>
            <a:r>
              <a:rPr lang="en-US" sz="2200" i="1" dirty="0">
                <a:solidFill>
                  <a:schemeClr val="accent6"/>
                </a:solidFill>
                <a:latin typeface="Abadi" panose="020B0604020104020204" pitchFamily="34" charset="0"/>
              </a:rPr>
              <a:t>greater success number of flights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5124" name="Picture 4">
            <a:extLst>
              <a:ext uri="{FF2B5EF4-FFF2-40B4-BE49-F238E27FC236}">
                <a16:creationId xmlns:a16="http://schemas.microsoft.com/office/drawing/2014/main" id="{EC0BE126-ED21-45CB-8FD7-3083A36A8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12" y="2863780"/>
            <a:ext cx="10815376" cy="2899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135924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Overall, from 2000 kg to 6000 kg, the successful launch count is greater.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a:extLst>
              <a:ext uri="{FF2B5EF4-FFF2-40B4-BE49-F238E27FC236}">
                <a16:creationId xmlns:a16="http://schemas.microsoft.com/office/drawing/2014/main" id="{9D2A91CF-CC53-4A35-A730-C58E284A1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77" y="2879157"/>
            <a:ext cx="10691446" cy="28082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SSO, HEO &amp; GEO orbits are the ones that show a </a:t>
            </a:r>
            <a:r>
              <a:rPr lang="en-US" sz="2200" b="1" i="1" dirty="0">
                <a:solidFill>
                  <a:schemeClr val="accent6"/>
                </a:solidFill>
                <a:latin typeface="Abadi" panose="020B0604020104020204" pitchFamily="34" charset="0"/>
              </a:rPr>
              <a:t>greater success rate bar none.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a:extLst>
              <a:ext uri="{FF2B5EF4-FFF2-40B4-BE49-F238E27FC236}">
                <a16:creationId xmlns:a16="http://schemas.microsoft.com/office/drawing/2014/main" id="{7FE70D1B-1D6A-43C7-ADDD-F19A9A80D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248" y="1990185"/>
            <a:ext cx="4749047" cy="38115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contrast to the previous bar chart, this plot indicates that the most truthful successes are present in the LEO, ISS, PO &amp; VLEO</a:t>
            </a:r>
          </a:p>
          <a:p>
            <a:pPr>
              <a:lnSpc>
                <a:spcPct val="100000"/>
              </a:lnSpc>
              <a:spcBef>
                <a:spcPts val="1400"/>
              </a:spcBef>
            </a:pPr>
            <a:r>
              <a:rPr lang="en-US" sz="2200" i="1" dirty="0">
                <a:solidFill>
                  <a:schemeClr val="accent3">
                    <a:lumMod val="25000"/>
                  </a:schemeClr>
                </a:solidFill>
                <a:latin typeface="Abadi" panose="020B0604020104020204" pitchFamily="34" charset="0"/>
              </a:rPr>
              <a:t>The other previously accounted success orbits seems to suffer from a lot of positive confirmation bias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a:extLst>
              <a:ext uri="{FF2B5EF4-FFF2-40B4-BE49-F238E27FC236}">
                <a16:creationId xmlns:a16="http://schemas.microsoft.com/office/drawing/2014/main" id="{A459E4E1-1AA3-448F-8FF0-8B5CBA3E1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8095" y="1946734"/>
            <a:ext cx="4873353" cy="39346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a similar manner to the Payload Mass plot from before, the reliable threshold for the Payload to estimate success is from 2000 kg to 6000 kg</a:t>
            </a:r>
          </a:p>
          <a:p>
            <a:pPr>
              <a:lnSpc>
                <a:spcPct val="100000"/>
              </a:lnSpc>
              <a:spcBef>
                <a:spcPts val="1400"/>
              </a:spcBef>
            </a:pPr>
            <a:r>
              <a:rPr lang="en-US" sz="2200" i="1" dirty="0">
                <a:solidFill>
                  <a:schemeClr val="accent3">
                    <a:lumMod val="25000"/>
                  </a:schemeClr>
                </a:solidFill>
                <a:latin typeface="Abadi" panose="020B0604020104020204" pitchFamily="34" charset="0"/>
              </a:rPr>
              <a:t>Other orbits seem to have greater success under lower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a:extLst>
              <a:ext uri="{FF2B5EF4-FFF2-40B4-BE49-F238E27FC236}">
                <a16:creationId xmlns:a16="http://schemas.microsoft.com/office/drawing/2014/main" id="{FA2DB70B-BB23-435A-B5AA-32B59DC26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1786165"/>
            <a:ext cx="5261026" cy="4115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If historical data around the launches is to be trusted, we can expect that the </a:t>
            </a:r>
            <a:r>
              <a:rPr lang="en-US" sz="2200" b="1" i="1" dirty="0">
                <a:solidFill>
                  <a:schemeClr val="accent6"/>
                </a:solidFill>
                <a:latin typeface="Abadi" panose="020B0604020104020204" pitchFamily="34" charset="0"/>
              </a:rPr>
              <a:t>successful launches will be much more common occurrence than before.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a:extLst>
              <a:ext uri="{FF2B5EF4-FFF2-40B4-BE49-F238E27FC236}">
                <a16:creationId xmlns:a16="http://schemas.microsoft.com/office/drawing/2014/main" id="{8D3D03D6-7CCE-4226-AC43-29AC8BC0A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2069756"/>
            <a:ext cx="4893178" cy="38115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Current query shows a unique launch site that did not appeared in the plots </a:t>
            </a:r>
            <a:r>
              <a:rPr lang="en-US" sz="2200" b="1" i="1"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046057E9-51E6-4BCF-8683-3B265C5B9DAC}"/>
              </a:ext>
            </a:extLst>
          </p:cNvPr>
          <p:cNvPicPr>
            <a:picLocks noChangeAspect="1"/>
          </p:cNvPicPr>
          <p:nvPr/>
        </p:nvPicPr>
        <p:blipFill>
          <a:blip r:embed="rId3"/>
          <a:stretch>
            <a:fillRect/>
          </a:stretch>
        </p:blipFill>
        <p:spPr>
          <a:xfrm>
            <a:off x="3152364" y="3053358"/>
            <a:ext cx="5887272" cy="2972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42500" cy="11084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We can appreciate that the query obtained successful launches from the get-go</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1B7FFF0E-9BA6-42A9-8E42-7021E344E6C3}"/>
              </a:ext>
            </a:extLst>
          </p:cNvPr>
          <p:cNvPicPr>
            <a:picLocks noChangeAspect="1"/>
          </p:cNvPicPr>
          <p:nvPr/>
        </p:nvPicPr>
        <p:blipFill>
          <a:blip r:embed="rId3"/>
          <a:stretch>
            <a:fillRect/>
          </a:stretch>
        </p:blipFill>
        <p:spPr>
          <a:xfrm>
            <a:off x="2278341" y="2917936"/>
            <a:ext cx="7635318" cy="3347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One of their customers, NASA, has launched 45596 kg total!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2479F46C-A834-44BF-B9E0-7497886348C6}"/>
              </a:ext>
            </a:extLst>
          </p:cNvPr>
          <p:cNvPicPr>
            <a:picLocks noChangeAspect="1"/>
          </p:cNvPicPr>
          <p:nvPr/>
        </p:nvPicPr>
        <p:blipFill>
          <a:blip r:embed="rId3"/>
          <a:stretch>
            <a:fillRect/>
          </a:stretch>
        </p:blipFill>
        <p:spPr>
          <a:xfrm>
            <a:off x="2469727" y="3205845"/>
            <a:ext cx="7116168" cy="1590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Our focus for one of the boosters, has launched ~ 2928 kg total!</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3BADFBB3-39FA-49FF-AE3F-238E84B7F9C1}"/>
              </a:ext>
            </a:extLst>
          </p:cNvPr>
          <p:cNvPicPr>
            <a:picLocks noChangeAspect="1"/>
          </p:cNvPicPr>
          <p:nvPr/>
        </p:nvPicPr>
        <p:blipFill>
          <a:blip r:embed="rId3"/>
          <a:stretch>
            <a:fillRect/>
          </a:stretch>
        </p:blipFill>
        <p:spPr>
          <a:xfrm>
            <a:off x="2331595" y="3196319"/>
            <a:ext cx="7392432" cy="16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capture of any booster happened in late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5A5308A6-F4ED-4DDF-8EA8-DE65EE8A0029}"/>
              </a:ext>
            </a:extLst>
          </p:cNvPr>
          <p:cNvPicPr>
            <a:picLocks noChangeAspect="1"/>
          </p:cNvPicPr>
          <p:nvPr/>
        </p:nvPicPr>
        <p:blipFill>
          <a:blip r:embed="rId3"/>
          <a:stretch>
            <a:fillRect/>
          </a:stretch>
        </p:blipFill>
        <p:spPr>
          <a:xfrm>
            <a:off x="2380731" y="3182029"/>
            <a:ext cx="7430537" cy="16385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40089"/>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notable observation is that F9-variant boosters can carry those weight ranges!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CDE3CF75-D97A-4043-99D1-1ABB054CA847}"/>
              </a:ext>
            </a:extLst>
          </p:cNvPr>
          <p:cNvPicPr>
            <a:picLocks noChangeAspect="1"/>
          </p:cNvPicPr>
          <p:nvPr/>
        </p:nvPicPr>
        <p:blipFill>
          <a:blip r:embed="rId3"/>
          <a:stretch>
            <a:fillRect/>
          </a:stretch>
        </p:blipFill>
        <p:spPr>
          <a:xfrm>
            <a:off x="3785865" y="3215306"/>
            <a:ext cx="4620270" cy="2810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62526"/>
            <a:ext cx="4017889" cy="353294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Our result findings suggest that </a:t>
            </a:r>
            <a:r>
              <a:rPr lang="en-US" sz="2200" b="1" i="1" dirty="0">
                <a:solidFill>
                  <a:schemeClr val="accent6"/>
                </a:solidFill>
                <a:latin typeface="Abadi" panose="020B0604020104020204" pitchFamily="34" charset="0"/>
              </a:rPr>
              <a:t>the success of SpaceX as company for commercially reliable rocket launches is to be continued in the foreseeable future.</a:t>
            </a:r>
          </a:p>
          <a:p>
            <a:pPr>
              <a:lnSpc>
                <a:spcPct val="100000"/>
              </a:lnSpc>
              <a:spcBef>
                <a:spcPts val="1400"/>
              </a:spcBef>
            </a:pPr>
            <a:r>
              <a:rPr lang="en-US" sz="2200" dirty="0">
                <a:solidFill>
                  <a:schemeClr val="accent3">
                    <a:lumMod val="25000"/>
                  </a:schemeClr>
                </a:solidFill>
                <a:latin typeface="Abadi" panose="020B0604020104020204" pitchFamily="34" charset="0"/>
              </a:rPr>
              <a:t>The data analysis pipeline consisted on data extraction from publicly available information, Exploratory Data Analysis using SQL to facilitate the queries, and different Machine Learning models that converge on our interpretation that the success trend will continue.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883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Curiously enough, most launches have been considered successes!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3FBFDFDD-74F2-4F86-8296-BE0AAB41AD8F}"/>
              </a:ext>
            </a:extLst>
          </p:cNvPr>
          <p:cNvPicPr>
            <a:picLocks noChangeAspect="1"/>
          </p:cNvPicPr>
          <p:nvPr/>
        </p:nvPicPr>
        <p:blipFill>
          <a:blip r:embed="rId3"/>
          <a:stretch>
            <a:fillRect/>
          </a:stretch>
        </p:blipFill>
        <p:spPr>
          <a:xfrm>
            <a:off x="2637942" y="3122606"/>
            <a:ext cx="6916115" cy="25340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7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F9-variant boosters also successfully launch their max payloads!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8A96C2C4-3C12-472F-A9F2-DC08B25DBB51}"/>
              </a:ext>
            </a:extLst>
          </p:cNvPr>
          <p:cNvPicPr>
            <a:picLocks noChangeAspect="1"/>
          </p:cNvPicPr>
          <p:nvPr/>
        </p:nvPicPr>
        <p:blipFill>
          <a:blip r:embed="rId3"/>
          <a:stretch>
            <a:fillRect/>
          </a:stretch>
        </p:blipFill>
        <p:spPr>
          <a:xfrm>
            <a:off x="2186079" y="2997781"/>
            <a:ext cx="7819842" cy="32286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January and April 2025 suffered the most defining failures of launch</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64578050-F074-4953-80D8-FE0A59B483C7}"/>
              </a:ext>
            </a:extLst>
          </p:cNvPr>
          <p:cNvPicPr>
            <a:picLocks noChangeAspect="1"/>
          </p:cNvPicPr>
          <p:nvPr/>
        </p:nvPicPr>
        <p:blipFill>
          <a:blip r:embed="rId3"/>
          <a:stretch>
            <a:fillRect/>
          </a:stretch>
        </p:blipFill>
        <p:spPr>
          <a:xfrm>
            <a:off x="970835" y="3429000"/>
            <a:ext cx="10250330" cy="22386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033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Most of the dataset consists of launches that were not attempted!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BBBC55C0-FDDD-4811-ADFD-442FE4812FA4}"/>
              </a:ext>
            </a:extLst>
          </p:cNvPr>
          <p:cNvPicPr>
            <a:picLocks noChangeAspect="1"/>
          </p:cNvPicPr>
          <p:nvPr/>
        </p:nvPicPr>
        <p:blipFill>
          <a:blip r:embed="rId3"/>
          <a:stretch>
            <a:fillRect/>
          </a:stretch>
        </p:blipFill>
        <p:spPr>
          <a:xfrm>
            <a:off x="2749570" y="3527961"/>
            <a:ext cx="6692860" cy="26984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we tend to expect, all launch sites analyzed belong to the United States of America</a:t>
            </a:r>
          </a:p>
          <a:p>
            <a:pPr>
              <a:lnSpc>
                <a:spcPct val="100000"/>
              </a:lnSpc>
              <a:spcBef>
                <a:spcPts val="1400"/>
              </a:spcBef>
            </a:pPr>
            <a:r>
              <a:rPr lang="en-US" sz="2200" dirty="0">
                <a:solidFill>
                  <a:schemeClr val="accent3">
                    <a:lumMod val="25000"/>
                  </a:schemeClr>
                </a:solidFill>
                <a:latin typeface="Abadi"/>
              </a:rPr>
              <a:t>Launch sites are geographically divided into the </a:t>
            </a:r>
            <a:r>
              <a:rPr lang="en-US" sz="2200" b="1" i="1" dirty="0">
                <a:solidFill>
                  <a:schemeClr val="accent5"/>
                </a:solidFill>
                <a:latin typeface="Abadi"/>
              </a:rPr>
              <a:t>East Coast</a:t>
            </a:r>
            <a:r>
              <a:rPr lang="en-US" sz="2200" dirty="0">
                <a:solidFill>
                  <a:schemeClr val="accent3">
                    <a:lumMod val="25000"/>
                  </a:schemeClr>
                </a:solidFill>
                <a:latin typeface="Abadi"/>
              </a:rPr>
              <a:t> &amp; </a:t>
            </a:r>
            <a:r>
              <a:rPr lang="en-US" sz="2200" b="1" i="1" dirty="0">
                <a:solidFill>
                  <a:schemeClr val="accent2"/>
                </a:solidFill>
                <a:latin typeface="Abadi"/>
              </a:rPr>
              <a:t>West Coast</a:t>
            </a:r>
            <a:r>
              <a:rPr lang="en-US" sz="2200" dirty="0">
                <a:solidFill>
                  <a:schemeClr val="accent3">
                    <a:lumMod val="25000"/>
                  </a:schemeClr>
                </a:solidFill>
                <a:latin typeface="Abadi"/>
              </a:rPr>
              <a:t> respectively</a:t>
            </a:r>
          </a:p>
          <a:p>
            <a:endParaRPr lang="en-US" u="sng"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Area of Operations (AO)</a:t>
            </a:r>
          </a:p>
        </p:txBody>
      </p:sp>
      <p:pic>
        <p:nvPicPr>
          <p:cNvPr id="6" name="Imagen 5">
            <a:extLst>
              <a:ext uri="{FF2B5EF4-FFF2-40B4-BE49-F238E27FC236}">
                <a16:creationId xmlns:a16="http://schemas.microsoft.com/office/drawing/2014/main" id="{4B5524A4-0BD3-400C-8ADB-895F12972EB4}"/>
              </a:ext>
            </a:extLst>
          </p:cNvPr>
          <p:cNvPicPr>
            <a:picLocks noChangeAspect="1"/>
          </p:cNvPicPr>
          <p:nvPr/>
        </p:nvPicPr>
        <p:blipFill>
          <a:blip r:embed="rId3"/>
          <a:stretch>
            <a:fillRect/>
          </a:stretch>
        </p:blipFill>
        <p:spPr>
          <a:xfrm>
            <a:off x="6169441" y="2108634"/>
            <a:ext cx="5116170" cy="2896004"/>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7B8F8BF8-8523-4BEC-B93A-7A0A86CD992E}"/>
              </a:ext>
            </a:extLst>
          </p:cNvPr>
          <p:cNvSpPr txBox="1">
            <a:spLocks/>
          </p:cNvSpPr>
          <p:nvPr/>
        </p:nvSpPr>
        <p:spPr>
          <a:xfrm>
            <a:off x="9700797" y="3341519"/>
            <a:ext cx="1584814" cy="4302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b="1" i="1" dirty="0">
                <a:solidFill>
                  <a:schemeClr val="accent5"/>
                </a:solidFill>
                <a:latin typeface="Abadi"/>
              </a:rPr>
              <a:t>East Coast</a:t>
            </a:r>
            <a:endParaRPr lang="en-US" dirty="0"/>
          </a:p>
        </p:txBody>
      </p:sp>
      <p:sp>
        <p:nvSpPr>
          <p:cNvPr id="8" name="Content Placeholder 4">
            <a:extLst>
              <a:ext uri="{FF2B5EF4-FFF2-40B4-BE49-F238E27FC236}">
                <a16:creationId xmlns:a16="http://schemas.microsoft.com/office/drawing/2014/main" id="{9FEA9EE9-2E67-44B9-A827-6CACC921ED27}"/>
              </a:ext>
            </a:extLst>
          </p:cNvPr>
          <p:cNvSpPr txBox="1">
            <a:spLocks/>
          </p:cNvSpPr>
          <p:nvPr/>
        </p:nvSpPr>
        <p:spPr>
          <a:xfrm>
            <a:off x="6096001" y="2387638"/>
            <a:ext cx="1584814" cy="4302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b="1" i="1" dirty="0">
                <a:solidFill>
                  <a:schemeClr val="accent2"/>
                </a:solidFill>
                <a:latin typeface="Abadi"/>
              </a:rPr>
              <a:t>West Coast</a:t>
            </a:r>
            <a:endParaRPr lang="en-US" dirty="0">
              <a:solidFill>
                <a:schemeClr val="accent2"/>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97202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Most Launches Happen in Cabo </a:t>
            </a:r>
            <a:r>
              <a:rPr lang="en-US" sz="2200" dirty="0" err="1">
                <a:solidFill>
                  <a:schemeClr val="accent3">
                    <a:lumMod val="25000"/>
                  </a:schemeClr>
                </a:solidFill>
                <a:latin typeface="Abadi"/>
              </a:rPr>
              <a:t>Cañaveral</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They’re further separated into inland Cabo (where most green markers appear), and the actual NASA property (the 33 count)</a:t>
            </a:r>
          </a:p>
          <a:p>
            <a:pPr>
              <a:lnSpc>
                <a:spcPct val="100000"/>
              </a:lnSpc>
              <a:spcBef>
                <a:spcPts val="1400"/>
              </a:spcBef>
            </a:pPr>
            <a:r>
              <a:rPr lang="en-US" sz="2200" dirty="0">
                <a:solidFill>
                  <a:schemeClr val="accent3">
                    <a:lumMod val="25000"/>
                  </a:schemeClr>
                </a:solidFill>
                <a:latin typeface="Abadi"/>
              </a:rPr>
              <a:t>We may expect that most successful launches happen there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East Coast’s AO</a:t>
            </a:r>
          </a:p>
        </p:txBody>
      </p:sp>
      <p:pic>
        <p:nvPicPr>
          <p:cNvPr id="4" name="Imagen 3">
            <a:extLst>
              <a:ext uri="{FF2B5EF4-FFF2-40B4-BE49-F238E27FC236}">
                <a16:creationId xmlns:a16="http://schemas.microsoft.com/office/drawing/2014/main" id="{50413B0D-3FF9-4A0B-A62F-EBAD7438C221}"/>
              </a:ext>
            </a:extLst>
          </p:cNvPr>
          <p:cNvPicPr>
            <a:picLocks noChangeAspect="1"/>
          </p:cNvPicPr>
          <p:nvPr/>
        </p:nvPicPr>
        <p:blipFill>
          <a:blip r:embed="rId3"/>
          <a:stretch>
            <a:fillRect/>
          </a:stretch>
        </p:blipFill>
        <p:spPr>
          <a:xfrm>
            <a:off x="5938165" y="1851026"/>
            <a:ext cx="3029373" cy="2648320"/>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52064055-0160-4ED9-9B3A-7E33ED5CAB8F}"/>
              </a:ext>
            </a:extLst>
          </p:cNvPr>
          <p:cNvPicPr>
            <a:picLocks noChangeAspect="1"/>
          </p:cNvPicPr>
          <p:nvPr/>
        </p:nvPicPr>
        <p:blipFill>
          <a:blip r:embed="rId4"/>
          <a:stretch>
            <a:fillRect/>
          </a:stretch>
        </p:blipFill>
        <p:spPr>
          <a:xfrm>
            <a:off x="7265520" y="3809457"/>
            <a:ext cx="3547947" cy="1844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473474"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Most of the launches are near a military base.</a:t>
            </a:r>
          </a:p>
          <a:p>
            <a:pPr>
              <a:lnSpc>
                <a:spcPct val="100000"/>
              </a:lnSpc>
              <a:spcBef>
                <a:spcPts val="1400"/>
              </a:spcBef>
            </a:pPr>
            <a:r>
              <a:rPr lang="en-US" sz="2200" dirty="0">
                <a:solidFill>
                  <a:schemeClr val="accent3">
                    <a:lumMod val="25000"/>
                  </a:schemeClr>
                </a:solidFill>
                <a:latin typeface="Abadi"/>
              </a:rPr>
              <a:t>Interestingly, the launch site is around a very isolated area, which may influence the risk assessment of the launches.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West Coast’s AO</a:t>
            </a:r>
          </a:p>
        </p:txBody>
      </p:sp>
      <p:pic>
        <p:nvPicPr>
          <p:cNvPr id="4" name="Imagen 3">
            <a:extLst>
              <a:ext uri="{FF2B5EF4-FFF2-40B4-BE49-F238E27FC236}">
                <a16:creationId xmlns:a16="http://schemas.microsoft.com/office/drawing/2014/main" id="{F0C8830F-D053-498E-A6B2-6040CB516C07}"/>
              </a:ext>
            </a:extLst>
          </p:cNvPr>
          <p:cNvPicPr>
            <a:picLocks noChangeAspect="1"/>
          </p:cNvPicPr>
          <p:nvPr/>
        </p:nvPicPr>
        <p:blipFill>
          <a:blip r:embed="rId3"/>
          <a:stretch>
            <a:fillRect/>
          </a:stretch>
        </p:blipFill>
        <p:spPr>
          <a:xfrm>
            <a:off x="6900006" y="1752307"/>
            <a:ext cx="3629532" cy="4191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Overall successes happen with a payload of 2000 kg to 6000kg</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for All Sites</a:t>
            </a:r>
          </a:p>
        </p:txBody>
      </p:sp>
      <p:pic>
        <p:nvPicPr>
          <p:cNvPr id="4" name="Imagen 3">
            <a:extLst>
              <a:ext uri="{FF2B5EF4-FFF2-40B4-BE49-F238E27FC236}">
                <a16:creationId xmlns:a16="http://schemas.microsoft.com/office/drawing/2014/main" id="{3C9A5953-B48D-42A6-8079-475EB6F1D052}"/>
              </a:ext>
            </a:extLst>
          </p:cNvPr>
          <p:cNvPicPr>
            <a:picLocks noChangeAspect="1"/>
          </p:cNvPicPr>
          <p:nvPr/>
        </p:nvPicPr>
        <p:blipFill>
          <a:blip r:embed="rId3"/>
          <a:stretch>
            <a:fillRect/>
          </a:stretch>
        </p:blipFill>
        <p:spPr>
          <a:xfrm>
            <a:off x="2255963" y="2374674"/>
            <a:ext cx="7543695" cy="4430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80741"/>
            <a:ext cx="5660840" cy="369651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rocket launch company</a:t>
            </a:r>
          </a:p>
          <a:p>
            <a:pPr>
              <a:spcBef>
                <a:spcPts val="1400"/>
              </a:spcBef>
            </a:pPr>
            <a:r>
              <a:rPr lang="en-US" sz="2200" dirty="0">
                <a:solidFill>
                  <a:schemeClr val="accent3">
                    <a:lumMod val="25000"/>
                  </a:schemeClr>
                </a:solidFill>
                <a:latin typeface="Abadi" panose="020B0604020104020204" pitchFamily="34" charset="0"/>
              </a:rPr>
              <a:t>Many have been quite skeptical about its future since the start of the company</a:t>
            </a:r>
          </a:p>
          <a:p>
            <a:pPr>
              <a:spcBef>
                <a:spcPts val="1400"/>
              </a:spcBef>
            </a:pPr>
            <a:r>
              <a:rPr lang="en-US" sz="2200" dirty="0">
                <a:solidFill>
                  <a:schemeClr val="accent3">
                    <a:lumMod val="25000"/>
                  </a:schemeClr>
                </a:solidFill>
                <a:latin typeface="Abadi" panose="020B0604020104020204" pitchFamily="34" charset="0"/>
              </a:rPr>
              <a:t>The historical data analyzed suggests that </a:t>
            </a:r>
            <a:r>
              <a:rPr lang="en-US" sz="2200" b="1" dirty="0">
                <a:solidFill>
                  <a:schemeClr val="accent6"/>
                </a:solidFill>
                <a:latin typeface="Abadi" panose="020B0604020104020204" pitchFamily="34" charset="0"/>
              </a:rPr>
              <a:t>success is the trend of this company</a:t>
            </a:r>
          </a:p>
          <a:p>
            <a:pPr>
              <a:spcBef>
                <a:spcPts val="1400"/>
              </a:spcBef>
            </a:pPr>
            <a:r>
              <a:rPr lang="en-US" sz="2200" b="1" i="1" dirty="0">
                <a:solidFill>
                  <a:schemeClr val="accent3">
                    <a:lumMod val="25000"/>
                  </a:schemeClr>
                </a:solidFill>
                <a:latin typeface="Abadi" panose="020B0604020104020204" pitchFamily="34" charset="0"/>
              </a:rPr>
              <a:t>What is the historical launch success rate for the company?</a:t>
            </a:r>
          </a:p>
          <a:p>
            <a:pPr>
              <a:spcBef>
                <a:spcPts val="1400"/>
              </a:spcBef>
            </a:pPr>
            <a:r>
              <a:rPr lang="en-US" sz="2200" b="1" i="1" dirty="0">
                <a:solidFill>
                  <a:schemeClr val="accent3">
                    <a:lumMod val="25000"/>
                  </a:schemeClr>
                </a:solidFill>
                <a:latin typeface="Abadi" panose="020B0604020104020204" pitchFamily="34" charset="0"/>
              </a:rPr>
              <a:t>Which launch sites are there in the US?</a:t>
            </a:r>
          </a:p>
          <a:p>
            <a:pPr>
              <a:spcBef>
                <a:spcPts val="1400"/>
              </a:spcBef>
            </a:pPr>
            <a:r>
              <a:rPr lang="en-US" sz="2200" b="1" i="1" dirty="0">
                <a:solidFill>
                  <a:schemeClr val="accent3">
                    <a:lumMod val="25000"/>
                  </a:schemeClr>
                </a:solidFill>
                <a:latin typeface="Abadi" panose="020B0604020104020204" pitchFamily="34" charset="0"/>
              </a:rPr>
              <a:t>Which boosters offer the best success rate?</a:t>
            </a:r>
          </a:p>
          <a:p>
            <a:pPr>
              <a:spcBef>
                <a:spcPts val="1400"/>
              </a:spcBef>
            </a:pPr>
            <a:r>
              <a:rPr lang="en-US" sz="2200" b="1" i="1" dirty="0">
                <a:solidFill>
                  <a:schemeClr val="accent3">
                    <a:lumMod val="25000"/>
                  </a:schemeClr>
                </a:solidFill>
                <a:latin typeface="Abadi" panose="020B0604020104020204" pitchFamily="34" charset="0"/>
              </a:rPr>
              <a:t>How much cargo weight can we employ to maintain the best-boosters success rate?</a:t>
            </a:r>
          </a:p>
        </p:txBody>
      </p:sp>
      <p:pic>
        <p:nvPicPr>
          <p:cNvPr id="1026" name="Picture 2" descr="SpaceX logo and symbol, meaning, history, PNG">
            <a:extLst>
              <a:ext uri="{FF2B5EF4-FFF2-40B4-BE49-F238E27FC236}">
                <a16:creationId xmlns:a16="http://schemas.microsoft.com/office/drawing/2014/main" id="{EF65B89F-6332-46FF-9B76-09AADE323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929" y="1462003"/>
            <a:ext cx="3329677" cy="1580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3,600+ Share Price Going Up Stock Photos, Pictures &amp; Royalty-Free Images -  iStock">
            <a:extLst>
              <a:ext uri="{FF2B5EF4-FFF2-40B4-BE49-F238E27FC236}">
                <a16:creationId xmlns:a16="http://schemas.microsoft.com/office/drawing/2014/main" id="{0AC5AF9F-8141-4F93-818D-08E0E88AFB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813"/>
          <a:stretch/>
        </p:blipFill>
        <p:spPr bwMode="auto">
          <a:xfrm>
            <a:off x="8141532" y="3042745"/>
            <a:ext cx="2448470" cy="247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016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can see that </a:t>
            </a:r>
            <a:r>
              <a:rPr lang="en-US" sz="2200" b="1" i="1" dirty="0">
                <a:solidFill>
                  <a:schemeClr val="accent6"/>
                </a:solidFill>
                <a:latin typeface="Abadi"/>
              </a:rPr>
              <a:t>the best site has a success rate of ~ 77% !</a:t>
            </a:r>
            <a:endParaRPr lang="en-US" b="1" i="1" dirty="0">
              <a:solidFill>
                <a:schemeClr val="accent6"/>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for the Best Site</a:t>
            </a:r>
          </a:p>
        </p:txBody>
      </p:sp>
      <p:pic>
        <p:nvPicPr>
          <p:cNvPr id="4" name="Imagen 3">
            <a:extLst>
              <a:ext uri="{FF2B5EF4-FFF2-40B4-BE49-F238E27FC236}">
                <a16:creationId xmlns:a16="http://schemas.microsoft.com/office/drawing/2014/main" id="{EECEABBE-4D18-47AE-8063-5B3C157789A4}"/>
              </a:ext>
            </a:extLst>
          </p:cNvPr>
          <p:cNvPicPr>
            <a:picLocks noChangeAspect="1"/>
          </p:cNvPicPr>
          <p:nvPr/>
        </p:nvPicPr>
        <p:blipFill>
          <a:blip r:embed="rId3"/>
          <a:stretch>
            <a:fillRect/>
          </a:stretch>
        </p:blipFill>
        <p:spPr>
          <a:xfrm>
            <a:off x="3093821" y="2404508"/>
            <a:ext cx="6004357" cy="36210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7869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For our successful range (2000 kg to 6000 kg) we can appreciate that </a:t>
            </a:r>
            <a:r>
              <a:rPr lang="en-US" sz="2200" b="1" i="1" dirty="0">
                <a:solidFill>
                  <a:schemeClr val="accent6"/>
                </a:solidFill>
                <a:latin typeface="Abadi"/>
              </a:rPr>
              <a:t>the most performant booster category is the FT category,</a:t>
            </a:r>
            <a:r>
              <a:rPr lang="en-US" sz="2200" dirty="0">
                <a:solidFill>
                  <a:schemeClr val="accent3">
                    <a:lumMod val="25000"/>
                  </a:schemeClr>
                </a:solidFill>
                <a:latin typeface="Abadi"/>
              </a:rPr>
              <a:t> where our F9-variant belongs!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Success</a:t>
            </a:r>
          </a:p>
        </p:txBody>
      </p:sp>
      <p:pic>
        <p:nvPicPr>
          <p:cNvPr id="4" name="Imagen 3">
            <a:extLst>
              <a:ext uri="{FF2B5EF4-FFF2-40B4-BE49-F238E27FC236}">
                <a16:creationId xmlns:a16="http://schemas.microsoft.com/office/drawing/2014/main" id="{5B174BC2-4132-4660-8F33-4E659763838E}"/>
              </a:ext>
            </a:extLst>
          </p:cNvPr>
          <p:cNvPicPr>
            <a:picLocks noChangeAspect="1"/>
          </p:cNvPicPr>
          <p:nvPr/>
        </p:nvPicPr>
        <p:blipFill>
          <a:blip r:embed="rId3"/>
          <a:stretch>
            <a:fillRect/>
          </a:stretch>
        </p:blipFill>
        <p:spPr>
          <a:xfrm>
            <a:off x="2564990" y="2718648"/>
            <a:ext cx="6925642" cy="32008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After ML modelling, we found that, with the current data available, all models except the decision tree obtained a better classification record overall.</a:t>
            </a:r>
          </a:p>
          <a:p>
            <a:pPr>
              <a:lnSpc>
                <a:spcPct val="100000"/>
              </a:lnSpc>
              <a:spcBef>
                <a:spcPts val="1400"/>
              </a:spcBef>
            </a:pPr>
            <a:r>
              <a:rPr lang="en-US" sz="2200" dirty="0">
                <a:solidFill>
                  <a:schemeClr val="accent3">
                    <a:lumMod val="25000"/>
                  </a:schemeClr>
                </a:solidFill>
                <a:latin typeface="Abadi"/>
              </a:rPr>
              <a:t>The exception, the Decision Tree, seems to have an extra account of False Negatives that suggests this model may tamper with estimations under a larger dataset.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4098" name="Picture 2">
            <a:extLst>
              <a:ext uri="{FF2B5EF4-FFF2-40B4-BE49-F238E27FC236}">
                <a16:creationId xmlns:a16="http://schemas.microsoft.com/office/drawing/2014/main" id="{D222EC14-7753-4C70-814A-52F6BB1FD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145" y="2082114"/>
            <a:ext cx="3863886" cy="32096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44802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stated previously, all the other models seem to possess a better confusion matrix with lesser False Negatives.</a:t>
            </a:r>
          </a:p>
          <a:p>
            <a:pPr>
              <a:lnSpc>
                <a:spcPct val="100000"/>
              </a:lnSpc>
              <a:spcBef>
                <a:spcPts val="1400"/>
              </a:spcBef>
            </a:pPr>
            <a:r>
              <a:rPr lang="en-US" sz="2200" dirty="0">
                <a:solidFill>
                  <a:schemeClr val="accent3">
                    <a:lumMod val="25000"/>
                  </a:schemeClr>
                </a:solidFill>
                <a:latin typeface="Abadi" panose="020B0604020104020204" pitchFamily="34" charset="0"/>
              </a:rPr>
              <a:t>For our criteria, better prediction around all models indicate sufficient evidence for trusting the models.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074" name="Picture 2">
            <a:extLst>
              <a:ext uri="{FF2B5EF4-FFF2-40B4-BE49-F238E27FC236}">
                <a16:creationId xmlns:a16="http://schemas.microsoft.com/office/drawing/2014/main" id="{BF6E3EDB-3293-4569-9B46-0874F66A6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35113"/>
            <a:ext cx="5048250" cy="4333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b="1" i="1" dirty="0">
                <a:solidFill>
                  <a:schemeClr val="accent6"/>
                </a:solidFill>
                <a:latin typeface="Abadi" panose="020B0604020104020204" pitchFamily="34" charset="0"/>
              </a:rPr>
              <a:t>SpaceX launch success can be expect for the long term</a:t>
            </a:r>
          </a:p>
          <a:p>
            <a:pPr>
              <a:lnSpc>
                <a:spcPct val="100000"/>
              </a:lnSpc>
              <a:spcBef>
                <a:spcPts val="1400"/>
              </a:spcBef>
            </a:pPr>
            <a:r>
              <a:rPr lang="en-US" sz="2200" dirty="0">
                <a:solidFill>
                  <a:schemeClr val="accent3">
                    <a:lumMod val="25000"/>
                  </a:schemeClr>
                </a:solidFill>
                <a:latin typeface="Abadi" panose="020B0604020104020204" pitchFamily="34" charset="0"/>
              </a:rPr>
              <a:t>The East Coast overall seems to have more successful launches due to its close proximity to NASA’s compounds</a:t>
            </a:r>
          </a:p>
          <a:p>
            <a:pPr>
              <a:lnSpc>
                <a:spcPct val="100000"/>
              </a:lnSpc>
              <a:spcBef>
                <a:spcPts val="1400"/>
              </a:spcBef>
            </a:pPr>
            <a:r>
              <a:rPr lang="en-US" sz="2200" dirty="0">
                <a:solidFill>
                  <a:schemeClr val="accent3">
                    <a:lumMod val="25000"/>
                  </a:schemeClr>
                </a:solidFill>
                <a:latin typeface="Abadi" panose="020B0604020104020204" pitchFamily="34" charset="0"/>
              </a:rPr>
              <a:t>The F9-variant boosters offer the most reliable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Around 2000 kg to 6000 kg can be launched to expect a successful launch</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E281B876-B50E-4FCF-8376-E8FC632335C9}"/>
              </a:ext>
            </a:extLst>
          </p:cNvPr>
          <p:cNvPicPr>
            <a:picLocks noChangeAspect="1"/>
          </p:cNvPicPr>
          <p:nvPr/>
        </p:nvPicPr>
        <p:blipFill>
          <a:blip r:embed="rId4"/>
          <a:stretch>
            <a:fillRect/>
          </a:stretch>
        </p:blipFill>
        <p:spPr>
          <a:xfrm>
            <a:off x="1804388" y="1814935"/>
            <a:ext cx="8583223" cy="4210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Imagen 3">
            <a:extLst>
              <a:ext uri="{FF2B5EF4-FFF2-40B4-BE49-F238E27FC236}">
                <a16:creationId xmlns:a16="http://schemas.microsoft.com/office/drawing/2014/main" id="{56D75B9E-4A93-4FBE-AA89-431C883749F6}"/>
              </a:ext>
            </a:extLst>
          </p:cNvPr>
          <p:cNvPicPr>
            <a:picLocks noChangeAspect="1"/>
          </p:cNvPicPr>
          <p:nvPr/>
        </p:nvPicPr>
        <p:blipFill>
          <a:blip r:embed="rId4"/>
          <a:stretch>
            <a:fillRect/>
          </a:stretch>
        </p:blipFill>
        <p:spPr>
          <a:xfrm>
            <a:off x="1799625" y="1663280"/>
            <a:ext cx="8592749" cy="45631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6980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43F292DC-CEF3-4502-96E5-B011CEACDE03}"/>
              </a:ext>
            </a:extLst>
          </p:cNvPr>
          <p:cNvPicPr>
            <a:picLocks noChangeAspect="1"/>
          </p:cNvPicPr>
          <p:nvPr/>
        </p:nvPicPr>
        <p:blipFill>
          <a:blip r:embed="rId4"/>
          <a:stretch>
            <a:fillRect/>
          </a:stretch>
        </p:blipFill>
        <p:spPr>
          <a:xfrm>
            <a:off x="1794862" y="1576777"/>
            <a:ext cx="8602275" cy="44487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9702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Imagen 3">
            <a:extLst>
              <a:ext uri="{FF2B5EF4-FFF2-40B4-BE49-F238E27FC236}">
                <a16:creationId xmlns:a16="http://schemas.microsoft.com/office/drawing/2014/main" id="{AE7E76EE-17DF-47FA-9D9C-B35E1D57B87F}"/>
              </a:ext>
            </a:extLst>
          </p:cNvPr>
          <p:cNvPicPr>
            <a:picLocks noChangeAspect="1"/>
          </p:cNvPicPr>
          <p:nvPr/>
        </p:nvPicPr>
        <p:blipFill>
          <a:blip r:embed="rId4"/>
          <a:stretch>
            <a:fillRect/>
          </a:stretch>
        </p:blipFill>
        <p:spPr>
          <a:xfrm>
            <a:off x="1828204" y="1833988"/>
            <a:ext cx="8535591" cy="4191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744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A2C9F2BF-39DD-4FB0-9E5A-2478BC20E140}"/>
              </a:ext>
            </a:extLst>
          </p:cNvPr>
          <p:cNvPicPr>
            <a:picLocks noChangeAspect="1"/>
          </p:cNvPicPr>
          <p:nvPr/>
        </p:nvPicPr>
        <p:blipFill>
          <a:blip r:embed="rId4"/>
          <a:stretch>
            <a:fillRect/>
          </a:stretch>
        </p:blipFill>
        <p:spPr>
          <a:xfrm>
            <a:off x="1847257" y="1624409"/>
            <a:ext cx="8497486" cy="4401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0157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Imagen 3">
            <a:extLst>
              <a:ext uri="{FF2B5EF4-FFF2-40B4-BE49-F238E27FC236}">
                <a16:creationId xmlns:a16="http://schemas.microsoft.com/office/drawing/2014/main" id="{DFE12382-E9EC-42E5-998F-11B96F4222BB}"/>
              </a:ext>
            </a:extLst>
          </p:cNvPr>
          <p:cNvPicPr>
            <a:picLocks noChangeAspect="1"/>
          </p:cNvPicPr>
          <p:nvPr/>
        </p:nvPicPr>
        <p:blipFill>
          <a:blip r:embed="rId4"/>
          <a:stretch>
            <a:fillRect/>
          </a:stretch>
        </p:blipFill>
        <p:spPr>
          <a:xfrm>
            <a:off x="1799625" y="1786356"/>
            <a:ext cx="8592749" cy="4239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9538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CCD84088-73C0-4A57-9F61-2D6D2EC85BAD}"/>
              </a:ext>
            </a:extLst>
          </p:cNvPr>
          <p:cNvPicPr>
            <a:picLocks noChangeAspect="1"/>
          </p:cNvPicPr>
          <p:nvPr/>
        </p:nvPicPr>
        <p:blipFill>
          <a:blip r:embed="rId4"/>
          <a:stretch>
            <a:fillRect/>
          </a:stretch>
        </p:blipFill>
        <p:spPr>
          <a:xfrm>
            <a:off x="1861546" y="1806175"/>
            <a:ext cx="8468907" cy="4420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503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err="1">
                <a:solidFill>
                  <a:schemeClr val="bg2">
                    <a:lumMod val="50000"/>
                  </a:schemeClr>
                </a:solidFill>
                <a:latin typeface="Abadi"/>
              </a:rPr>
              <a:t>Webscraped</a:t>
            </a:r>
            <a:r>
              <a:rPr lang="en-US" sz="7600" dirty="0">
                <a:solidFill>
                  <a:schemeClr val="bg2">
                    <a:lumMod val="50000"/>
                  </a:schemeClr>
                </a:solidFill>
                <a:latin typeface="Abadi"/>
              </a:rPr>
              <a:t> data from the Wikipedia article to then port in into an CSV file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Used pandas &amp; SQL for easy manipulation and cleanup based in their APIs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Webscraped</a:t>
            </a:r>
            <a:r>
              <a:rPr lang="en-US" sz="2200" dirty="0">
                <a:solidFill>
                  <a:schemeClr val="accent3">
                    <a:lumMod val="25000"/>
                  </a:schemeClr>
                </a:solidFill>
                <a:latin typeface="Abadi" panose="020B0604020104020204" pitchFamily="34" charset="0"/>
              </a:rPr>
              <a:t> the data from the Wikipedia entry, load the data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clean it</a:t>
            </a:r>
          </a:p>
          <a:p>
            <a:pPr>
              <a:lnSpc>
                <a:spcPct val="100000"/>
              </a:lnSpc>
              <a:spcBef>
                <a:spcPts val="1400"/>
              </a:spcBef>
            </a:pPr>
            <a:r>
              <a:rPr lang="en-US" sz="2200" dirty="0">
                <a:solidFill>
                  <a:schemeClr val="accent3">
                    <a:lumMod val="25000"/>
                  </a:schemeClr>
                </a:solidFill>
                <a:latin typeface="Abadi" panose="020B0604020104020204" pitchFamily="34" charset="0"/>
              </a:rPr>
              <a:t>Afterwards, we made several SQL queries as Exploratory Data Analysis to gain insight on the landing sites</a:t>
            </a:r>
          </a:p>
          <a:p>
            <a:pPr>
              <a:lnSpc>
                <a:spcPct val="100000"/>
              </a:lnSpc>
              <a:spcBef>
                <a:spcPts val="1400"/>
              </a:spcBef>
            </a:pPr>
            <a:r>
              <a:rPr lang="en-US" sz="2200" dirty="0">
                <a:solidFill>
                  <a:schemeClr val="accent3">
                    <a:lumMod val="25000"/>
                  </a:schemeClr>
                </a:solidFill>
                <a:latin typeface="Abadi" panose="020B0604020104020204" pitchFamily="34" charset="0"/>
              </a:rPr>
              <a:t>Using geospatial data, we mark on map the launching sites for reference</a:t>
            </a:r>
          </a:p>
          <a:p>
            <a:pPr>
              <a:lnSpc>
                <a:spcPct val="100000"/>
              </a:lnSpc>
              <a:spcBef>
                <a:spcPts val="1400"/>
              </a:spcBef>
            </a:pPr>
            <a:r>
              <a:rPr lang="en-US" sz="2200" dirty="0">
                <a:solidFill>
                  <a:schemeClr val="accent3">
                    <a:lumMod val="25000"/>
                  </a:schemeClr>
                </a:solidFill>
                <a:latin typeface="Abadi" panose="020B0604020104020204" pitchFamily="34" charset="0"/>
              </a:rPr>
              <a:t>Then, we detect which has the highest success rate, and execute ML models to predict the future success rate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050" name="Picture 2" descr="IBM Data Science Methodology [9] | Download Scientific Diagram">
            <a:extLst>
              <a:ext uri="{FF2B5EF4-FFF2-40B4-BE49-F238E27FC236}">
                <a16:creationId xmlns:a16="http://schemas.microsoft.com/office/drawing/2014/main" id="{AAB0D7FD-3462-4322-9CA1-1D2929478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1729" y="2531498"/>
            <a:ext cx="4140315" cy="24927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Elipse 1">
            <a:extLst>
              <a:ext uri="{FF2B5EF4-FFF2-40B4-BE49-F238E27FC236}">
                <a16:creationId xmlns:a16="http://schemas.microsoft.com/office/drawing/2014/main" id="{8D17004D-2AEF-49D6-A691-DAAE29D11B2E}"/>
              </a:ext>
            </a:extLst>
          </p:cNvPr>
          <p:cNvSpPr/>
          <p:nvPr/>
        </p:nvSpPr>
        <p:spPr>
          <a:xfrm>
            <a:off x="9975026" y="3493020"/>
            <a:ext cx="1310585" cy="5490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Call the SpaceX API and get the required data from the expected endpoint for further analysis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https://github.com/NotsoJharedtrollOx17/Module10_AppliedDataScienceCapstone/blob/main/00_DataCollection.ipynb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44" name="Grupo 43">
            <a:extLst>
              <a:ext uri="{FF2B5EF4-FFF2-40B4-BE49-F238E27FC236}">
                <a16:creationId xmlns:a16="http://schemas.microsoft.com/office/drawing/2014/main" id="{0C5B5651-5367-47AC-8C6F-A613A66D0B1E}"/>
              </a:ext>
            </a:extLst>
          </p:cNvPr>
          <p:cNvGrpSpPr/>
          <p:nvPr/>
        </p:nvGrpSpPr>
        <p:grpSpPr>
          <a:xfrm>
            <a:off x="6731001" y="1954288"/>
            <a:ext cx="4075446" cy="3917798"/>
            <a:chOff x="6166685" y="1913107"/>
            <a:chExt cx="4075446" cy="3917798"/>
          </a:xfrm>
        </p:grpSpPr>
        <p:sp>
          <p:nvSpPr>
            <p:cNvPr id="2" name="Rectángulo 1">
              <a:extLst>
                <a:ext uri="{FF2B5EF4-FFF2-40B4-BE49-F238E27FC236}">
                  <a16:creationId xmlns:a16="http://schemas.microsoft.com/office/drawing/2014/main" id="{36B9E406-95B6-4C29-A435-CBC61D2C4B96}"/>
                </a:ext>
              </a:extLst>
            </p:cNvPr>
            <p:cNvSpPr/>
            <p:nvPr/>
          </p:nvSpPr>
          <p:spPr>
            <a:xfrm>
              <a:off x="6286821" y="2057704"/>
              <a:ext cx="1507253"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Download Data</a:t>
              </a:r>
            </a:p>
          </p:txBody>
        </p:sp>
        <p:sp>
          <p:nvSpPr>
            <p:cNvPr id="7" name="Rectángulo 6">
              <a:extLst>
                <a:ext uri="{FF2B5EF4-FFF2-40B4-BE49-F238E27FC236}">
                  <a16:creationId xmlns:a16="http://schemas.microsoft.com/office/drawing/2014/main" id="{533CEA1C-2794-4DF2-A7D4-3D5516EF85E6}"/>
                </a:ext>
              </a:extLst>
            </p:cNvPr>
            <p:cNvSpPr/>
            <p:nvPr/>
          </p:nvSpPr>
          <p:spPr>
            <a:xfrm>
              <a:off x="8290774" y="1913107"/>
              <a:ext cx="1507253"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 To </a:t>
              </a:r>
              <a:r>
                <a:rPr lang="en-US" dirty="0" err="1"/>
                <a:t>DataFrame</a:t>
              </a:r>
              <a:endParaRPr lang="en-US" dirty="0"/>
            </a:p>
          </p:txBody>
        </p:sp>
        <p:sp>
          <p:nvSpPr>
            <p:cNvPr id="8" name="Rectángulo 7">
              <a:extLst>
                <a:ext uri="{FF2B5EF4-FFF2-40B4-BE49-F238E27FC236}">
                  <a16:creationId xmlns:a16="http://schemas.microsoft.com/office/drawing/2014/main" id="{98B15BEC-C657-4FFC-ADC2-450A219D41DA}"/>
                </a:ext>
              </a:extLst>
            </p:cNvPr>
            <p:cNvSpPr/>
            <p:nvPr/>
          </p:nvSpPr>
          <p:spPr>
            <a:xfrm>
              <a:off x="7944547" y="2742200"/>
              <a:ext cx="2199706"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getBoosterVersion</a:t>
              </a:r>
              <a:r>
                <a:rPr lang="en-US" dirty="0"/>
                <a:t>()</a:t>
              </a:r>
            </a:p>
          </p:txBody>
        </p:sp>
        <p:sp>
          <p:nvSpPr>
            <p:cNvPr id="9" name="Rectángulo 8">
              <a:extLst>
                <a:ext uri="{FF2B5EF4-FFF2-40B4-BE49-F238E27FC236}">
                  <a16:creationId xmlns:a16="http://schemas.microsoft.com/office/drawing/2014/main" id="{08214120-345A-4381-AF2E-9B7293A42BEF}"/>
                </a:ext>
              </a:extLst>
            </p:cNvPr>
            <p:cNvSpPr/>
            <p:nvPr/>
          </p:nvSpPr>
          <p:spPr>
            <a:xfrm>
              <a:off x="8042425" y="3571293"/>
              <a:ext cx="2199706"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getLaunchSite</a:t>
              </a:r>
              <a:r>
                <a:rPr lang="en-US" dirty="0"/>
                <a:t>()</a:t>
              </a:r>
            </a:p>
          </p:txBody>
        </p:sp>
        <p:sp>
          <p:nvSpPr>
            <p:cNvPr id="10" name="Rectángulo 9">
              <a:extLst>
                <a:ext uri="{FF2B5EF4-FFF2-40B4-BE49-F238E27FC236}">
                  <a16:creationId xmlns:a16="http://schemas.microsoft.com/office/drawing/2014/main" id="{2DE62A14-4184-495D-9B01-CE6C29792186}"/>
                </a:ext>
              </a:extLst>
            </p:cNvPr>
            <p:cNvSpPr/>
            <p:nvPr/>
          </p:nvSpPr>
          <p:spPr>
            <a:xfrm>
              <a:off x="7944549" y="4400386"/>
              <a:ext cx="2199706"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getCoreData</a:t>
              </a:r>
              <a:r>
                <a:rPr lang="en-US" dirty="0"/>
                <a:t>()</a:t>
              </a:r>
            </a:p>
          </p:txBody>
        </p:sp>
        <p:sp>
          <p:nvSpPr>
            <p:cNvPr id="11" name="Rectángulo 10">
              <a:extLst>
                <a:ext uri="{FF2B5EF4-FFF2-40B4-BE49-F238E27FC236}">
                  <a16:creationId xmlns:a16="http://schemas.microsoft.com/office/drawing/2014/main" id="{42482A07-C79A-4D55-B4CE-1FFB2AC78198}"/>
                </a:ext>
              </a:extLst>
            </p:cNvPr>
            <p:cNvSpPr/>
            <p:nvPr/>
          </p:nvSpPr>
          <p:spPr>
            <a:xfrm>
              <a:off x="8290774" y="5248100"/>
              <a:ext cx="1747529"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New </a:t>
              </a:r>
              <a:r>
                <a:rPr lang="en-US" dirty="0" err="1"/>
                <a:t>DataFrame</a:t>
              </a:r>
              <a:endParaRPr lang="en-US" dirty="0"/>
            </a:p>
          </p:txBody>
        </p:sp>
        <p:sp>
          <p:nvSpPr>
            <p:cNvPr id="12" name="Rectángulo 11">
              <a:extLst>
                <a:ext uri="{FF2B5EF4-FFF2-40B4-BE49-F238E27FC236}">
                  <a16:creationId xmlns:a16="http://schemas.microsoft.com/office/drawing/2014/main" id="{09FD959E-AF4A-4CF8-882A-0CF6A7CB0B5E}"/>
                </a:ext>
              </a:extLst>
            </p:cNvPr>
            <p:cNvSpPr/>
            <p:nvPr/>
          </p:nvSpPr>
          <p:spPr>
            <a:xfrm>
              <a:off x="6166685" y="5115178"/>
              <a:ext cx="1747529"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a:t>
              </a:r>
              <a:r>
                <a:rPr lang="en-US" dirty="0" err="1"/>
                <a:t>DataFrame</a:t>
              </a:r>
              <a:r>
                <a:rPr lang="en-US" dirty="0"/>
                <a:t> as CSV</a:t>
              </a:r>
            </a:p>
          </p:txBody>
        </p:sp>
        <p:cxnSp>
          <p:nvCxnSpPr>
            <p:cNvPr id="14" name="Conector: angular 13">
              <a:extLst>
                <a:ext uri="{FF2B5EF4-FFF2-40B4-BE49-F238E27FC236}">
                  <a16:creationId xmlns:a16="http://schemas.microsoft.com/office/drawing/2014/main" id="{1C232F39-7E7E-4C29-9049-2242AE51698F}"/>
                </a:ext>
              </a:extLst>
            </p:cNvPr>
            <p:cNvCxnSpPr>
              <a:stCxn id="2" idx="3"/>
              <a:endCxn id="7" idx="1"/>
            </p:cNvCxnSpPr>
            <p:nvPr/>
          </p:nvCxnSpPr>
          <p:spPr>
            <a:xfrm flipV="1">
              <a:off x="7794074" y="2204510"/>
              <a:ext cx="496700" cy="144597"/>
            </a:xfrm>
            <a:prstGeom prst="bentConnector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a:extLst>
                <a:ext uri="{FF2B5EF4-FFF2-40B4-BE49-F238E27FC236}">
                  <a16:creationId xmlns:a16="http://schemas.microsoft.com/office/drawing/2014/main" id="{85281D6B-D2CD-4E38-95FF-EB578FAC4D53}"/>
                </a:ext>
              </a:extLst>
            </p:cNvPr>
            <p:cNvCxnSpPr>
              <a:cxnSpLocks/>
              <a:stCxn id="7" idx="2"/>
              <a:endCxn id="8" idx="0"/>
            </p:cNvCxnSpPr>
            <p:nvPr/>
          </p:nvCxnSpPr>
          <p:spPr>
            <a:xfrm rot="5400000">
              <a:off x="8921257" y="2619056"/>
              <a:ext cx="246288" cy="1"/>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a:extLst>
                <a:ext uri="{FF2B5EF4-FFF2-40B4-BE49-F238E27FC236}">
                  <a16:creationId xmlns:a16="http://schemas.microsoft.com/office/drawing/2014/main" id="{9C71375D-D6FD-4298-8338-CB411C20A3BF}"/>
                </a:ext>
              </a:extLst>
            </p:cNvPr>
            <p:cNvCxnSpPr>
              <a:cxnSpLocks/>
              <a:stCxn id="8" idx="2"/>
              <a:endCxn id="9" idx="0"/>
            </p:cNvCxnSpPr>
            <p:nvPr/>
          </p:nvCxnSpPr>
          <p:spPr>
            <a:xfrm rot="16200000" flipH="1">
              <a:off x="8970195" y="3399210"/>
              <a:ext cx="246288" cy="97878"/>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a:extLst>
                <a:ext uri="{FF2B5EF4-FFF2-40B4-BE49-F238E27FC236}">
                  <a16:creationId xmlns:a16="http://schemas.microsoft.com/office/drawing/2014/main" id="{8A376D9A-E6EE-4018-A537-31D98977EC5B}"/>
                </a:ext>
              </a:extLst>
            </p:cNvPr>
            <p:cNvCxnSpPr>
              <a:cxnSpLocks/>
              <a:stCxn id="9" idx="2"/>
              <a:endCxn id="10" idx="0"/>
            </p:cNvCxnSpPr>
            <p:nvPr/>
          </p:nvCxnSpPr>
          <p:spPr>
            <a:xfrm rot="5400000">
              <a:off x="8970196" y="4228304"/>
              <a:ext cx="246288" cy="97876"/>
            </a:xfrm>
            <a:prstGeom prst="bentConnector3">
              <a:avLst>
                <a:gd name="adj1" fmla="val 3776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angular 31">
              <a:extLst>
                <a:ext uri="{FF2B5EF4-FFF2-40B4-BE49-F238E27FC236}">
                  <a16:creationId xmlns:a16="http://schemas.microsoft.com/office/drawing/2014/main" id="{EC5D7C2A-D2F6-4284-BCFC-1477A1A145FB}"/>
                </a:ext>
              </a:extLst>
            </p:cNvPr>
            <p:cNvCxnSpPr>
              <a:cxnSpLocks/>
              <a:stCxn id="10" idx="2"/>
              <a:endCxn id="11" idx="0"/>
            </p:cNvCxnSpPr>
            <p:nvPr/>
          </p:nvCxnSpPr>
          <p:spPr>
            <a:xfrm rot="16200000" flipH="1">
              <a:off x="8972016" y="5055576"/>
              <a:ext cx="264909" cy="120137"/>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angular 37">
              <a:extLst>
                <a:ext uri="{FF2B5EF4-FFF2-40B4-BE49-F238E27FC236}">
                  <a16:creationId xmlns:a16="http://schemas.microsoft.com/office/drawing/2014/main" id="{8B7F94C8-389C-4F6A-86B8-FB270C47B2FB}"/>
                </a:ext>
              </a:extLst>
            </p:cNvPr>
            <p:cNvCxnSpPr>
              <a:cxnSpLocks/>
              <a:stCxn id="11" idx="1"/>
              <a:endCxn id="12" idx="3"/>
            </p:cNvCxnSpPr>
            <p:nvPr/>
          </p:nvCxnSpPr>
          <p:spPr>
            <a:xfrm rot="10800000">
              <a:off x="7914214" y="5406581"/>
              <a:ext cx="376560" cy="132922"/>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Basically, read the Wikipedia entry of launches and scrape the HTML table found inside.</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https://github.com/NotsoJharedtrollOx17/Module10_AppliedDataScienceCapstone/blob/main/01_HandsOnLab_Webscraping.ipynb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Grupo 6">
            <a:extLst>
              <a:ext uri="{FF2B5EF4-FFF2-40B4-BE49-F238E27FC236}">
                <a16:creationId xmlns:a16="http://schemas.microsoft.com/office/drawing/2014/main" id="{050B0FAE-CBF4-4485-8BFB-B4DBACBFAE57}"/>
              </a:ext>
            </a:extLst>
          </p:cNvPr>
          <p:cNvGrpSpPr/>
          <p:nvPr/>
        </p:nvGrpSpPr>
        <p:grpSpPr>
          <a:xfrm>
            <a:off x="6731001" y="1954288"/>
            <a:ext cx="4075446" cy="3917798"/>
            <a:chOff x="6166685" y="1913107"/>
            <a:chExt cx="4075446" cy="3917798"/>
          </a:xfrm>
        </p:grpSpPr>
        <p:sp>
          <p:nvSpPr>
            <p:cNvPr id="8" name="Rectángulo 7">
              <a:extLst>
                <a:ext uri="{FF2B5EF4-FFF2-40B4-BE49-F238E27FC236}">
                  <a16:creationId xmlns:a16="http://schemas.microsoft.com/office/drawing/2014/main" id="{7AC22DFF-44AF-4749-8684-49B131570E1D}"/>
                </a:ext>
              </a:extLst>
            </p:cNvPr>
            <p:cNvSpPr/>
            <p:nvPr/>
          </p:nvSpPr>
          <p:spPr>
            <a:xfrm>
              <a:off x="6286821" y="2057704"/>
              <a:ext cx="1507253"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Download Data</a:t>
              </a:r>
            </a:p>
          </p:txBody>
        </p:sp>
        <p:sp>
          <p:nvSpPr>
            <p:cNvPr id="9" name="Rectángulo 8">
              <a:extLst>
                <a:ext uri="{FF2B5EF4-FFF2-40B4-BE49-F238E27FC236}">
                  <a16:creationId xmlns:a16="http://schemas.microsoft.com/office/drawing/2014/main" id="{31842F35-183D-461D-96D8-203D0323F05B}"/>
                </a:ext>
              </a:extLst>
            </p:cNvPr>
            <p:cNvSpPr/>
            <p:nvPr/>
          </p:nvSpPr>
          <p:spPr>
            <a:xfrm>
              <a:off x="8290774" y="1913107"/>
              <a:ext cx="1507253"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 To </a:t>
              </a:r>
              <a:r>
                <a:rPr lang="en-US" dirty="0" err="1"/>
                <a:t>BeautifulSoup</a:t>
              </a:r>
              <a:endParaRPr lang="en-US" dirty="0"/>
            </a:p>
          </p:txBody>
        </p:sp>
        <p:sp>
          <p:nvSpPr>
            <p:cNvPr id="10" name="Rectángulo 9">
              <a:extLst>
                <a:ext uri="{FF2B5EF4-FFF2-40B4-BE49-F238E27FC236}">
                  <a16:creationId xmlns:a16="http://schemas.microsoft.com/office/drawing/2014/main" id="{9BE0393D-2809-4C19-B104-8B06420D59C3}"/>
                </a:ext>
              </a:extLst>
            </p:cNvPr>
            <p:cNvSpPr/>
            <p:nvPr/>
          </p:nvSpPr>
          <p:spPr>
            <a:xfrm>
              <a:off x="7944547" y="2742200"/>
              <a:ext cx="2199706"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extractHTMLTables</a:t>
              </a:r>
              <a:r>
                <a:rPr lang="en-US" dirty="0"/>
                <a:t>()</a:t>
              </a:r>
            </a:p>
          </p:txBody>
        </p:sp>
        <p:sp>
          <p:nvSpPr>
            <p:cNvPr id="12" name="Rectángulo 11">
              <a:extLst>
                <a:ext uri="{FF2B5EF4-FFF2-40B4-BE49-F238E27FC236}">
                  <a16:creationId xmlns:a16="http://schemas.microsoft.com/office/drawing/2014/main" id="{7BE248DA-2710-42A9-835E-19844B77CBCE}"/>
                </a:ext>
              </a:extLst>
            </p:cNvPr>
            <p:cNvSpPr/>
            <p:nvPr/>
          </p:nvSpPr>
          <p:spPr>
            <a:xfrm>
              <a:off x="8042425" y="3571293"/>
              <a:ext cx="2199706"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extractTableRows</a:t>
              </a:r>
              <a:r>
                <a:rPr lang="en-US" dirty="0"/>
                <a:t>()</a:t>
              </a:r>
            </a:p>
          </p:txBody>
        </p:sp>
        <p:sp>
          <p:nvSpPr>
            <p:cNvPr id="13" name="Rectángulo 12">
              <a:extLst>
                <a:ext uri="{FF2B5EF4-FFF2-40B4-BE49-F238E27FC236}">
                  <a16:creationId xmlns:a16="http://schemas.microsoft.com/office/drawing/2014/main" id="{F049282D-6890-4342-996E-948F5BDEEC4F}"/>
                </a:ext>
              </a:extLst>
            </p:cNvPr>
            <p:cNvSpPr/>
            <p:nvPr/>
          </p:nvSpPr>
          <p:spPr>
            <a:xfrm>
              <a:off x="7944549" y="4400386"/>
              <a:ext cx="2199706"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extractOthers</a:t>
              </a:r>
              <a:r>
                <a:rPr lang="en-US" dirty="0"/>
                <a:t>()</a:t>
              </a:r>
            </a:p>
          </p:txBody>
        </p:sp>
        <p:sp>
          <p:nvSpPr>
            <p:cNvPr id="14" name="Rectángulo 13">
              <a:extLst>
                <a:ext uri="{FF2B5EF4-FFF2-40B4-BE49-F238E27FC236}">
                  <a16:creationId xmlns:a16="http://schemas.microsoft.com/office/drawing/2014/main" id="{1C4CB0EF-E548-4753-9F0C-CD74B1C47FDC}"/>
                </a:ext>
              </a:extLst>
            </p:cNvPr>
            <p:cNvSpPr/>
            <p:nvPr/>
          </p:nvSpPr>
          <p:spPr>
            <a:xfrm>
              <a:off x="8290774" y="5248100"/>
              <a:ext cx="1747529"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New </a:t>
              </a:r>
              <a:r>
                <a:rPr lang="en-US" dirty="0" err="1"/>
                <a:t>DataFrame</a:t>
              </a:r>
              <a:endParaRPr lang="en-US" dirty="0"/>
            </a:p>
          </p:txBody>
        </p:sp>
        <p:sp>
          <p:nvSpPr>
            <p:cNvPr id="15" name="Rectángulo 14">
              <a:extLst>
                <a:ext uri="{FF2B5EF4-FFF2-40B4-BE49-F238E27FC236}">
                  <a16:creationId xmlns:a16="http://schemas.microsoft.com/office/drawing/2014/main" id="{B3F446E7-B0FE-4B59-8064-23AF4C01BCCB}"/>
                </a:ext>
              </a:extLst>
            </p:cNvPr>
            <p:cNvSpPr/>
            <p:nvPr/>
          </p:nvSpPr>
          <p:spPr>
            <a:xfrm>
              <a:off x="6166685" y="5115178"/>
              <a:ext cx="1747529" cy="582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a:t>
              </a:r>
              <a:r>
                <a:rPr lang="en-US" dirty="0" err="1"/>
                <a:t>DataFrame</a:t>
              </a:r>
              <a:r>
                <a:rPr lang="en-US" dirty="0"/>
                <a:t> as CSV</a:t>
              </a:r>
            </a:p>
          </p:txBody>
        </p:sp>
        <p:cxnSp>
          <p:nvCxnSpPr>
            <p:cNvPr id="16" name="Conector: angular 15">
              <a:extLst>
                <a:ext uri="{FF2B5EF4-FFF2-40B4-BE49-F238E27FC236}">
                  <a16:creationId xmlns:a16="http://schemas.microsoft.com/office/drawing/2014/main" id="{D6921C10-6AE7-4379-A849-0546AF9754DF}"/>
                </a:ext>
              </a:extLst>
            </p:cNvPr>
            <p:cNvCxnSpPr>
              <a:stCxn id="8" idx="3"/>
              <a:endCxn id="9" idx="1"/>
            </p:cNvCxnSpPr>
            <p:nvPr/>
          </p:nvCxnSpPr>
          <p:spPr>
            <a:xfrm flipV="1">
              <a:off x="7794074" y="2204510"/>
              <a:ext cx="496700" cy="144597"/>
            </a:xfrm>
            <a:prstGeom prst="bentConnector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C9A0962A-0E7B-494E-985C-546A1EF8A78F}"/>
                </a:ext>
              </a:extLst>
            </p:cNvPr>
            <p:cNvCxnSpPr>
              <a:cxnSpLocks/>
              <a:stCxn id="9" idx="2"/>
              <a:endCxn id="10" idx="0"/>
            </p:cNvCxnSpPr>
            <p:nvPr/>
          </p:nvCxnSpPr>
          <p:spPr>
            <a:xfrm rot="5400000">
              <a:off x="8921257" y="2619056"/>
              <a:ext cx="246288" cy="1"/>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7">
              <a:extLst>
                <a:ext uri="{FF2B5EF4-FFF2-40B4-BE49-F238E27FC236}">
                  <a16:creationId xmlns:a16="http://schemas.microsoft.com/office/drawing/2014/main" id="{00D9AE21-1556-4527-85E5-6980B9D86363}"/>
                </a:ext>
              </a:extLst>
            </p:cNvPr>
            <p:cNvCxnSpPr>
              <a:cxnSpLocks/>
              <a:stCxn id="10" idx="2"/>
              <a:endCxn id="12" idx="0"/>
            </p:cNvCxnSpPr>
            <p:nvPr/>
          </p:nvCxnSpPr>
          <p:spPr>
            <a:xfrm rot="16200000" flipH="1">
              <a:off x="8970195" y="3399210"/>
              <a:ext cx="246288" cy="97878"/>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a:extLst>
                <a:ext uri="{FF2B5EF4-FFF2-40B4-BE49-F238E27FC236}">
                  <a16:creationId xmlns:a16="http://schemas.microsoft.com/office/drawing/2014/main" id="{0E967D61-A89C-48BB-8B6A-09EACA00CBC1}"/>
                </a:ext>
              </a:extLst>
            </p:cNvPr>
            <p:cNvCxnSpPr>
              <a:cxnSpLocks/>
              <a:stCxn id="12" idx="2"/>
              <a:endCxn id="13" idx="0"/>
            </p:cNvCxnSpPr>
            <p:nvPr/>
          </p:nvCxnSpPr>
          <p:spPr>
            <a:xfrm rot="5400000">
              <a:off x="8970196" y="4228304"/>
              <a:ext cx="246288" cy="97876"/>
            </a:xfrm>
            <a:prstGeom prst="bentConnector3">
              <a:avLst>
                <a:gd name="adj1" fmla="val 3776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r 19">
              <a:extLst>
                <a:ext uri="{FF2B5EF4-FFF2-40B4-BE49-F238E27FC236}">
                  <a16:creationId xmlns:a16="http://schemas.microsoft.com/office/drawing/2014/main" id="{1838D77F-FB99-42AA-9343-7C944331C89D}"/>
                </a:ext>
              </a:extLst>
            </p:cNvPr>
            <p:cNvCxnSpPr>
              <a:cxnSpLocks/>
              <a:stCxn id="13" idx="2"/>
              <a:endCxn id="14" idx="0"/>
            </p:cNvCxnSpPr>
            <p:nvPr/>
          </p:nvCxnSpPr>
          <p:spPr>
            <a:xfrm rot="16200000" flipH="1">
              <a:off x="8972016" y="5055576"/>
              <a:ext cx="264909" cy="120137"/>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a:extLst>
                <a:ext uri="{FF2B5EF4-FFF2-40B4-BE49-F238E27FC236}">
                  <a16:creationId xmlns:a16="http://schemas.microsoft.com/office/drawing/2014/main" id="{770E961E-520B-4245-9E10-3612C239CDA1}"/>
                </a:ext>
              </a:extLst>
            </p:cNvPr>
            <p:cNvCxnSpPr>
              <a:cxnSpLocks/>
              <a:stCxn id="14" idx="1"/>
              <a:endCxn id="15" idx="3"/>
            </p:cNvCxnSpPr>
            <p:nvPr/>
          </p:nvCxnSpPr>
          <p:spPr>
            <a:xfrm rot="10800000">
              <a:off x="7914214" y="5406581"/>
              <a:ext cx="376560" cy="132922"/>
            </a:xfrm>
            <a:prstGeom prst="bent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891</TotalTime>
  <Words>1781</Words>
  <Application>Microsoft Office PowerPoint</Application>
  <PresentationFormat>Panorámica</PresentationFormat>
  <Paragraphs>229</Paragraphs>
  <Slides>53</Slides>
  <Notes>10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53</vt:i4>
      </vt:variant>
    </vt:vector>
  </HeadingPairs>
  <TitlesOfParts>
    <vt:vector size="61" baseType="lpstr">
      <vt:lpstr>Abadi</vt:lpstr>
      <vt:lpstr>Arial</vt:lpstr>
      <vt:lpstr>Calibri</vt:lpstr>
      <vt:lpstr>Calibri Light</vt:lpstr>
      <vt:lpstr>IBM Plex Mono SemiBold</vt:lpstr>
      <vt:lpstr>IBM Plex Mono Text</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Abraham Jhared</cp:lastModifiedBy>
  <cp:revision>263</cp:revision>
  <dcterms:created xsi:type="dcterms:W3CDTF">2021-04-29T18:58:34Z</dcterms:created>
  <dcterms:modified xsi:type="dcterms:W3CDTF">2026-01-04T04:59:51Z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